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8288000" cy="10287000"/>
  <p:notesSz cx="18288000" cy="10287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852" y="-12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5" name="Holder 5"/>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6" name="Holder 6"/>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00" b="1" i="0">
                <a:solidFill>
                  <a:schemeClr val="tx1"/>
                </a:solidFill>
                <a:latin typeface="Cambria"/>
                <a:cs typeface="Cambri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5" name="Holder 5"/>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6" name="Holder 6"/>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00" b="1" i="0">
                <a:solidFill>
                  <a:schemeClr val="tx1"/>
                </a:solidFill>
                <a:latin typeface="Cambria"/>
                <a:cs typeface="Cambri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6" name="Holder 6"/>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7" name="Holder 7"/>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00" b="1" i="0">
                <a:solidFill>
                  <a:schemeClr val="tx1"/>
                </a:solidFill>
                <a:latin typeface="Cambria"/>
                <a:cs typeface="Cambria"/>
              </a:defRPr>
            </a:lvl1pPr>
          </a:lstStyle>
          <a:p>
            <a:endParaRPr/>
          </a:p>
        </p:txBody>
      </p:sp>
      <p:sp>
        <p:nvSpPr>
          <p:cNvPr id="3" name="Holder 3"/>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4" name="Holder 4"/>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5" name="Holder 5"/>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3" name="Holder 3"/>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4" name="Holder 4"/>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5849600" y="352425"/>
            <a:ext cx="2152650" cy="1304925"/>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344988" y="288492"/>
            <a:ext cx="1609062" cy="1671282"/>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6505575" y="4514278"/>
            <a:ext cx="5276849" cy="666114"/>
          </a:xfrm>
          <a:prstGeom prst="rect">
            <a:avLst/>
          </a:prstGeom>
        </p:spPr>
        <p:txBody>
          <a:bodyPr wrap="square" lIns="0" tIns="0" rIns="0" bIns="0">
            <a:spAutoFit/>
          </a:bodyPr>
          <a:lstStyle>
            <a:lvl1pPr>
              <a:defRPr sz="4200" b="1" i="0">
                <a:solidFill>
                  <a:schemeClr val="tx1"/>
                </a:solidFill>
                <a:latin typeface="Cambria"/>
                <a:cs typeface="Cambri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60057" y="9691608"/>
            <a:ext cx="821055" cy="207009"/>
          </a:xfrm>
          <a:prstGeom prst="rect">
            <a:avLst/>
          </a:prstGeom>
        </p:spPr>
        <p:txBody>
          <a:bodyPr wrap="square" lIns="0" tIns="0" rIns="0" bIns="0">
            <a:spAutoFit/>
          </a:bodyPr>
          <a:lstStyle>
            <a:lvl1pPr>
              <a:defRPr sz="1400" b="0" i="0">
                <a:solidFill>
                  <a:schemeClr val="tx1"/>
                </a:solidFill>
                <a:latin typeface="Calibri"/>
                <a:cs typeface="Calibri"/>
              </a:defRPr>
            </a:lvl1pPr>
          </a:lstStyle>
          <a:p>
            <a:pPr marL="12700">
              <a:lnSpc>
                <a:spcPts val="1450"/>
              </a:lnSpc>
            </a:pPr>
            <a:r>
              <a:rPr spc="15" dirty="0"/>
              <a:t>5/26/2020</a:t>
            </a:r>
          </a:p>
        </p:txBody>
      </p:sp>
      <p:sp>
        <p:nvSpPr>
          <p:cNvPr id="5" name="Holder 5"/>
          <p:cNvSpPr>
            <a:spLocks noGrp="1"/>
          </p:cNvSpPr>
          <p:nvPr>
            <p:ph type="dt" sz="half" idx="6"/>
          </p:nvPr>
        </p:nvSpPr>
        <p:spPr>
          <a:xfrm>
            <a:off x="7160259" y="9650552"/>
            <a:ext cx="4577715" cy="238125"/>
          </a:xfrm>
          <a:prstGeom prst="rect">
            <a:avLst/>
          </a:prstGeom>
        </p:spPr>
        <p:txBody>
          <a:bodyPr wrap="square" lIns="0" tIns="0" rIns="0" bIns="0">
            <a:spAutoFit/>
          </a:bodyPr>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6" name="Holder 6"/>
          <p:cNvSpPr>
            <a:spLocks noGrp="1"/>
          </p:cNvSpPr>
          <p:nvPr>
            <p:ph type="sldNum" sz="quarter" idx="7"/>
          </p:nvPr>
        </p:nvSpPr>
        <p:spPr>
          <a:xfrm>
            <a:off x="17219930" y="9664839"/>
            <a:ext cx="539115" cy="238125"/>
          </a:xfrm>
          <a:prstGeom prst="rect">
            <a:avLst/>
          </a:prstGeom>
        </p:spPr>
        <p:txBody>
          <a:bodyPr wrap="square" lIns="0" tIns="0" rIns="0" bIns="0">
            <a:spAutoFit/>
          </a:bodyPr>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5659100" cy="10287000"/>
          </a:xfrm>
          <a:custGeom>
            <a:avLst/>
            <a:gdLst/>
            <a:ahLst/>
            <a:cxnLst/>
            <a:rect l="l" t="t" r="r" b="b"/>
            <a:pathLst>
              <a:path w="15659100" h="10287000">
                <a:moveTo>
                  <a:pt x="0" y="10287000"/>
                </a:moveTo>
                <a:lnTo>
                  <a:pt x="15659100" y="10287000"/>
                </a:lnTo>
                <a:lnTo>
                  <a:pt x="15659100" y="0"/>
                </a:lnTo>
                <a:lnTo>
                  <a:pt x="0" y="0"/>
                </a:lnTo>
                <a:lnTo>
                  <a:pt x="0" y="10287000"/>
                </a:lnTo>
                <a:close/>
              </a:path>
            </a:pathLst>
          </a:custGeom>
          <a:solidFill>
            <a:srgbClr val="FFDE58"/>
          </a:solidFill>
        </p:spPr>
        <p:txBody>
          <a:bodyPr wrap="square" lIns="0" tIns="0" rIns="0" bIns="0" rtlCol="0"/>
          <a:lstStyle/>
          <a:p>
            <a:endParaRPr/>
          </a:p>
        </p:txBody>
      </p:sp>
      <p:sp>
        <p:nvSpPr>
          <p:cNvPr id="3" name="object 3"/>
          <p:cNvSpPr/>
          <p:nvPr/>
        </p:nvSpPr>
        <p:spPr>
          <a:xfrm>
            <a:off x="15849600" y="352425"/>
            <a:ext cx="2152650" cy="130492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76225" y="238125"/>
            <a:ext cx="1714500" cy="178117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5659100" y="0"/>
            <a:ext cx="2628900" cy="10287000"/>
          </a:xfrm>
          <a:custGeom>
            <a:avLst/>
            <a:gdLst/>
            <a:ahLst/>
            <a:cxnLst/>
            <a:rect l="l" t="t" r="r" b="b"/>
            <a:pathLst>
              <a:path w="2628900" h="10287000">
                <a:moveTo>
                  <a:pt x="0" y="10287000"/>
                </a:moveTo>
                <a:lnTo>
                  <a:pt x="2628900" y="10287000"/>
                </a:lnTo>
                <a:lnTo>
                  <a:pt x="2628900" y="0"/>
                </a:lnTo>
                <a:lnTo>
                  <a:pt x="0" y="0"/>
                </a:lnTo>
                <a:lnTo>
                  <a:pt x="0" y="10287000"/>
                </a:lnTo>
                <a:close/>
              </a:path>
            </a:pathLst>
          </a:custGeom>
          <a:solidFill>
            <a:srgbClr val="FFFFFF"/>
          </a:solidFill>
        </p:spPr>
        <p:txBody>
          <a:bodyPr wrap="square" lIns="0" tIns="0" rIns="0" bIns="0" rtlCol="0"/>
          <a:lstStyle/>
          <a:p>
            <a:endParaRPr/>
          </a:p>
        </p:txBody>
      </p:sp>
      <p:sp>
        <p:nvSpPr>
          <p:cNvPr id="6" name="object 6"/>
          <p:cNvSpPr/>
          <p:nvPr/>
        </p:nvSpPr>
        <p:spPr>
          <a:xfrm>
            <a:off x="16949737" y="1905000"/>
            <a:ext cx="0" cy="8382000"/>
          </a:xfrm>
          <a:custGeom>
            <a:avLst/>
            <a:gdLst/>
            <a:ahLst/>
            <a:cxnLst/>
            <a:rect l="l" t="t" r="r" b="b"/>
            <a:pathLst>
              <a:path h="8382000">
                <a:moveTo>
                  <a:pt x="0" y="0"/>
                </a:moveTo>
                <a:lnTo>
                  <a:pt x="0" y="8382000"/>
                </a:lnTo>
              </a:path>
            </a:pathLst>
          </a:custGeom>
          <a:ln w="47625">
            <a:solidFill>
              <a:srgbClr val="5F8368"/>
            </a:solidFill>
          </a:ln>
        </p:spPr>
        <p:txBody>
          <a:bodyPr wrap="square" lIns="0" tIns="0" rIns="0" bIns="0" rtlCol="0"/>
          <a:lstStyle/>
          <a:p>
            <a:endParaRPr/>
          </a:p>
        </p:txBody>
      </p:sp>
      <p:sp>
        <p:nvSpPr>
          <p:cNvPr id="7" name="object 7"/>
          <p:cNvSpPr/>
          <p:nvPr/>
        </p:nvSpPr>
        <p:spPr>
          <a:xfrm>
            <a:off x="15849600" y="352425"/>
            <a:ext cx="2152650" cy="1304925"/>
          </a:xfrm>
          <a:prstGeom prst="rect">
            <a:avLst/>
          </a:prstGeom>
          <a:blipFill>
            <a:blip r:embed="rId2" cstate="print"/>
            <a:stretch>
              <a:fillRect/>
            </a:stretch>
          </a:blipFill>
        </p:spPr>
        <p:txBody>
          <a:bodyPr wrap="square" lIns="0" tIns="0" rIns="0" bIns="0" rtlCol="0"/>
          <a:lstStyle/>
          <a:p>
            <a:endParaRPr/>
          </a:p>
        </p:txBody>
      </p:sp>
      <p:sp>
        <p:nvSpPr>
          <p:cNvPr id="8" name="object 8"/>
          <p:cNvSpPr txBox="1">
            <a:spLocks noGrp="1"/>
          </p:cNvSpPr>
          <p:nvPr>
            <p:ph type="title"/>
          </p:nvPr>
        </p:nvSpPr>
        <p:spPr>
          <a:xfrm>
            <a:off x="4648200" y="3314700"/>
            <a:ext cx="8686800" cy="1674817"/>
          </a:xfrm>
          <a:prstGeom prst="rect">
            <a:avLst/>
          </a:prstGeom>
        </p:spPr>
        <p:txBody>
          <a:bodyPr vert="horz" wrap="square" lIns="0" tIns="12700" rIns="0" bIns="0" rtlCol="0">
            <a:spAutoFit/>
          </a:bodyPr>
          <a:lstStyle/>
          <a:p>
            <a:pPr marL="12700">
              <a:lnSpc>
                <a:spcPct val="100000"/>
              </a:lnSpc>
              <a:spcBef>
                <a:spcPts val="100"/>
              </a:spcBef>
            </a:pPr>
            <a:r>
              <a:rPr lang="en-US" sz="5400" spc="10" dirty="0" smtClean="0"/>
              <a:t>Sorting Materials into Groups</a:t>
            </a:r>
            <a:endParaRPr sz="5400" dirty="0"/>
          </a:p>
        </p:txBody>
      </p:sp>
      <p:sp>
        <p:nvSpPr>
          <p:cNvPr id="9" name="object 9"/>
          <p:cNvSpPr txBox="1"/>
          <p:nvPr/>
        </p:nvSpPr>
        <p:spPr>
          <a:xfrm>
            <a:off x="17204055" y="9717405"/>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878787"/>
                </a:solidFill>
                <a:latin typeface="Calibri"/>
                <a:cs typeface="Calibri"/>
              </a:rPr>
              <a:t>1</a:t>
            </a:r>
            <a:endParaRPr sz="120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439025" y="9258300"/>
            <a:ext cx="10848975" cy="1028700"/>
          </a:xfrm>
          <a:custGeom>
            <a:avLst/>
            <a:gdLst/>
            <a:ahLst/>
            <a:cxnLst/>
            <a:rect l="l" t="t" r="r" b="b"/>
            <a:pathLst>
              <a:path w="10848975" h="1028700">
                <a:moveTo>
                  <a:pt x="10848975" y="1028697"/>
                </a:moveTo>
                <a:lnTo>
                  <a:pt x="10848975" y="0"/>
                </a:lnTo>
                <a:lnTo>
                  <a:pt x="0" y="0"/>
                </a:lnTo>
                <a:lnTo>
                  <a:pt x="0" y="1028697"/>
                </a:lnTo>
                <a:lnTo>
                  <a:pt x="10848975" y="1028697"/>
                </a:lnTo>
                <a:close/>
              </a:path>
            </a:pathLst>
          </a:custGeom>
          <a:solidFill>
            <a:srgbClr val="FFDE58"/>
          </a:solidFill>
        </p:spPr>
        <p:txBody>
          <a:bodyPr wrap="square" lIns="0" tIns="0" rIns="0" bIns="0" rtlCol="0"/>
          <a:lstStyle/>
          <a:p>
            <a:endParaRPr/>
          </a:p>
        </p:txBody>
      </p:sp>
      <p:sp>
        <p:nvSpPr>
          <p:cNvPr id="3" name="object 3"/>
          <p:cNvSpPr/>
          <p:nvPr/>
        </p:nvSpPr>
        <p:spPr>
          <a:xfrm>
            <a:off x="881062" y="2324100"/>
            <a:ext cx="0" cy="7162800"/>
          </a:xfrm>
          <a:custGeom>
            <a:avLst/>
            <a:gdLst/>
            <a:ahLst/>
            <a:cxnLst/>
            <a:rect l="l" t="t" r="r" b="b"/>
            <a:pathLst>
              <a:path h="7162800">
                <a:moveTo>
                  <a:pt x="0" y="0"/>
                </a:moveTo>
                <a:lnTo>
                  <a:pt x="0" y="7162800"/>
                </a:lnTo>
              </a:path>
            </a:pathLst>
          </a:custGeom>
          <a:ln w="66675">
            <a:solidFill>
              <a:srgbClr val="5F8368"/>
            </a:solidFill>
          </a:ln>
        </p:spPr>
        <p:txBody>
          <a:bodyPr wrap="square" lIns="0" tIns="0" rIns="0" bIns="0" rtlCol="0"/>
          <a:lstStyle/>
          <a:p>
            <a:endParaRPr/>
          </a:p>
        </p:txBody>
      </p:sp>
      <p:sp>
        <p:nvSpPr>
          <p:cNvPr id="4" name="object 4"/>
          <p:cNvSpPr txBox="1"/>
          <p:nvPr/>
        </p:nvSpPr>
        <p:spPr>
          <a:xfrm>
            <a:off x="530859" y="9646284"/>
            <a:ext cx="821055" cy="231474"/>
          </a:xfrm>
          <a:prstGeom prst="rect">
            <a:avLst/>
          </a:prstGeom>
        </p:spPr>
        <p:txBody>
          <a:bodyPr vert="horz" wrap="square" lIns="0" tIns="15875" rIns="0" bIns="0" rtlCol="0">
            <a:spAutoFit/>
          </a:bodyPr>
          <a:lstStyle/>
          <a:p>
            <a:pPr marL="12700">
              <a:lnSpc>
                <a:spcPct val="100000"/>
              </a:lnSpc>
              <a:spcBef>
                <a:spcPts val="125"/>
              </a:spcBef>
            </a:pPr>
            <a:endParaRPr sz="1400" dirty="0">
              <a:latin typeface="Calibri"/>
              <a:cs typeface="Calibri"/>
            </a:endParaRPr>
          </a:p>
        </p:txBody>
      </p:sp>
      <p:sp>
        <p:nvSpPr>
          <p:cNvPr id="5" name="object 5"/>
          <p:cNvSpPr txBox="1"/>
          <p:nvPr/>
        </p:nvSpPr>
        <p:spPr>
          <a:xfrm>
            <a:off x="6130925" y="9663747"/>
            <a:ext cx="4578350" cy="242570"/>
          </a:xfrm>
          <a:prstGeom prst="rect">
            <a:avLst/>
          </a:prstGeom>
        </p:spPr>
        <p:txBody>
          <a:bodyPr vert="horz" wrap="square" lIns="0" tIns="15875" rIns="0" bIns="0" rtlCol="0">
            <a:spAutoFit/>
          </a:bodyPr>
          <a:lstStyle/>
          <a:p>
            <a:pPr marL="12700">
              <a:lnSpc>
                <a:spcPct val="100000"/>
              </a:lnSpc>
              <a:spcBef>
                <a:spcPts val="125"/>
              </a:spcBef>
            </a:pPr>
            <a:r>
              <a:rPr sz="1400" b="1" spc="10" dirty="0">
                <a:latin typeface="Cambria"/>
                <a:cs typeface="Cambria"/>
              </a:rPr>
              <a:t>TOPIC/COURSE</a:t>
            </a:r>
            <a:r>
              <a:rPr sz="1400" b="1" spc="-70" dirty="0">
                <a:latin typeface="Cambria"/>
                <a:cs typeface="Cambria"/>
              </a:rPr>
              <a:t> </a:t>
            </a:r>
            <a:r>
              <a:rPr sz="1400" b="1" dirty="0">
                <a:latin typeface="Cambria"/>
                <a:cs typeface="Cambria"/>
              </a:rPr>
              <a:t>CODE-NAME/FACULTY/DEPT/COLLEGE</a:t>
            </a:r>
            <a:endParaRPr sz="1400">
              <a:latin typeface="Cambria"/>
              <a:cs typeface="Cambria"/>
            </a:endParaRPr>
          </a:p>
        </p:txBody>
      </p:sp>
      <p:sp>
        <p:nvSpPr>
          <p:cNvPr id="6" name="object 6"/>
          <p:cNvSpPr txBox="1"/>
          <p:nvPr/>
        </p:nvSpPr>
        <p:spPr>
          <a:xfrm>
            <a:off x="17337405" y="9655809"/>
            <a:ext cx="421640" cy="243204"/>
          </a:xfrm>
          <a:prstGeom prst="rect">
            <a:avLst/>
          </a:prstGeom>
        </p:spPr>
        <p:txBody>
          <a:bodyPr vert="horz" wrap="square" lIns="0" tIns="15875" rIns="0" bIns="0" rtlCol="0">
            <a:spAutoFit/>
          </a:bodyPr>
          <a:lstStyle/>
          <a:p>
            <a:pPr marL="12700">
              <a:lnSpc>
                <a:spcPct val="100000"/>
              </a:lnSpc>
              <a:spcBef>
                <a:spcPts val="125"/>
              </a:spcBef>
            </a:pPr>
            <a:r>
              <a:rPr sz="1400" spc="45" dirty="0">
                <a:latin typeface="Cambria"/>
                <a:cs typeface="Cambria"/>
              </a:rPr>
              <a:t>2</a:t>
            </a:r>
            <a:r>
              <a:rPr sz="1400" spc="-15" dirty="0">
                <a:latin typeface="Cambria"/>
                <a:cs typeface="Cambria"/>
              </a:rPr>
              <a:t>/</a:t>
            </a:r>
            <a:r>
              <a:rPr sz="1400" spc="50" dirty="0">
                <a:latin typeface="Cambria"/>
                <a:cs typeface="Cambria"/>
              </a:rPr>
              <a:t>1</a:t>
            </a:r>
            <a:r>
              <a:rPr sz="1400" spc="15" dirty="0">
                <a:latin typeface="Cambria"/>
                <a:cs typeface="Cambria"/>
              </a:rPr>
              <a:t>0</a:t>
            </a:r>
            <a:endParaRPr sz="1400">
              <a:latin typeface="Cambria"/>
              <a:cs typeface="Cambria"/>
            </a:endParaRPr>
          </a:p>
        </p:txBody>
      </p:sp>
      <p:sp>
        <p:nvSpPr>
          <p:cNvPr id="7" name="object 7"/>
          <p:cNvSpPr txBox="1">
            <a:spLocks noGrp="1"/>
          </p:cNvSpPr>
          <p:nvPr>
            <p:ph type="title"/>
          </p:nvPr>
        </p:nvSpPr>
        <p:spPr>
          <a:xfrm>
            <a:off x="3124200" y="800100"/>
            <a:ext cx="11476355" cy="8418330"/>
          </a:xfrm>
          <a:prstGeom prst="rect">
            <a:avLst/>
          </a:prstGeom>
        </p:spPr>
        <p:txBody>
          <a:bodyPr vert="horz" wrap="square" lIns="0" tIns="15875" rIns="0" bIns="0" rtlCol="0">
            <a:spAutoFit/>
          </a:bodyPr>
          <a:lstStyle/>
          <a:p>
            <a:r>
              <a:rPr lang="en-US" dirty="0" smtClean="0">
                <a:solidFill>
                  <a:srgbClr val="FF0000"/>
                </a:solidFill>
              </a:rPr>
              <a:t>Appearance</a:t>
            </a:r>
            <a:r>
              <a:rPr lang="en-US" dirty="0" smtClean="0"/>
              <a:t/>
            </a:r>
            <a:br>
              <a:rPr lang="en-US" dirty="0" smtClean="0"/>
            </a:br>
            <a:r>
              <a:rPr lang="en-US" dirty="0" smtClean="0"/>
              <a:t>Materials can be classified on the basis of how they look or appear to be. Some materials have </a:t>
            </a:r>
            <a:r>
              <a:rPr lang="en-US" i="1" dirty="0" err="1" smtClean="0">
                <a:solidFill>
                  <a:srgbClr val="FF0000"/>
                </a:solidFill>
              </a:rPr>
              <a:t>lustre</a:t>
            </a:r>
            <a:r>
              <a:rPr lang="en-US" dirty="0" smtClean="0"/>
              <a:t>, which is a very gentle sheen or soft glow to them while others are plain and dull looking. Materials that have such </a:t>
            </a:r>
            <a:r>
              <a:rPr lang="en-US" dirty="0" err="1" smtClean="0">
                <a:solidFill>
                  <a:srgbClr val="FF0000"/>
                </a:solidFill>
              </a:rPr>
              <a:t>lustre</a:t>
            </a:r>
            <a:r>
              <a:rPr lang="en-US" dirty="0" smtClean="0"/>
              <a:t> can usually be classified as Metals. Examples include gold, copper, </a:t>
            </a:r>
            <a:r>
              <a:rPr lang="en-US" dirty="0" err="1" smtClean="0"/>
              <a:t>aluminium</a:t>
            </a:r>
            <a:r>
              <a:rPr lang="en-US" dirty="0" smtClean="0"/>
              <a:t>, iron etc. Usually, a metal loses its </a:t>
            </a:r>
            <a:r>
              <a:rPr lang="en-US" dirty="0" err="1" smtClean="0"/>
              <a:t>lustre</a:t>
            </a:r>
            <a:r>
              <a:rPr lang="en-US" dirty="0" smtClean="0"/>
              <a:t> after some time due to the action of moisture and air on it. Therefore only freshly-cut metals appear to have </a:t>
            </a:r>
            <a:r>
              <a:rPr lang="en-US" dirty="0" err="1" smtClean="0"/>
              <a:t>lustre</a:t>
            </a:r>
            <a:r>
              <a:rPr lang="en-US" dirty="0" smtClean="0"/>
              <a:t> on them.</a:t>
            </a:r>
            <a:br>
              <a:rPr lang="en-US" dirty="0" smtClean="0"/>
            </a:br>
            <a:endParaRPr spc="-15" dirty="0"/>
          </a:p>
        </p:txBody>
      </p:sp>
      <p:pic>
        <p:nvPicPr>
          <p:cNvPr id="11" name="Picture 10" descr="Appearance"/>
          <p:cNvPicPr/>
          <p:nvPr/>
        </p:nvPicPr>
        <p:blipFill>
          <a:blip r:embed="rId2" cstate="print"/>
          <a:srcRect/>
          <a:stretch>
            <a:fillRect/>
          </a:stretch>
        </p:blipFill>
        <p:spPr bwMode="auto">
          <a:xfrm>
            <a:off x="14325600" y="4076700"/>
            <a:ext cx="3581400" cy="3505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258300"/>
            <a:ext cx="10982325" cy="1028700"/>
          </a:xfrm>
          <a:custGeom>
            <a:avLst/>
            <a:gdLst/>
            <a:ahLst/>
            <a:cxnLst/>
            <a:rect l="l" t="t" r="r" b="b"/>
            <a:pathLst>
              <a:path w="10982325" h="1028700">
                <a:moveTo>
                  <a:pt x="10982325" y="1028697"/>
                </a:moveTo>
                <a:lnTo>
                  <a:pt x="10982325" y="0"/>
                </a:lnTo>
                <a:lnTo>
                  <a:pt x="0" y="0"/>
                </a:lnTo>
                <a:lnTo>
                  <a:pt x="0" y="1028697"/>
                </a:lnTo>
                <a:lnTo>
                  <a:pt x="10982325" y="1028697"/>
                </a:lnTo>
                <a:close/>
              </a:path>
            </a:pathLst>
          </a:custGeom>
          <a:solidFill>
            <a:srgbClr val="FFDE58"/>
          </a:solidFill>
        </p:spPr>
        <p:txBody>
          <a:bodyPr wrap="square" lIns="0" tIns="0" rIns="0" bIns="0" rtlCol="0"/>
          <a:lstStyle/>
          <a:p>
            <a:endParaRPr/>
          </a:p>
        </p:txBody>
      </p:sp>
      <p:sp>
        <p:nvSpPr>
          <p:cNvPr id="3" name="object 3"/>
          <p:cNvSpPr/>
          <p:nvPr/>
        </p:nvSpPr>
        <p:spPr>
          <a:xfrm>
            <a:off x="17654587" y="2476500"/>
            <a:ext cx="0" cy="6553200"/>
          </a:xfrm>
          <a:custGeom>
            <a:avLst/>
            <a:gdLst/>
            <a:ahLst/>
            <a:cxnLst/>
            <a:rect l="l" t="t" r="r" b="b"/>
            <a:pathLst>
              <a:path h="6553200">
                <a:moveTo>
                  <a:pt x="0" y="0"/>
                </a:moveTo>
                <a:lnTo>
                  <a:pt x="0" y="6553200"/>
                </a:lnTo>
              </a:path>
            </a:pathLst>
          </a:custGeom>
          <a:ln w="47625">
            <a:solidFill>
              <a:srgbClr val="5F8368"/>
            </a:solidFill>
          </a:ln>
        </p:spPr>
        <p:txBody>
          <a:bodyPr wrap="square" lIns="0" tIns="0" rIns="0" bIns="0" rtlCol="0"/>
          <a:lstStyle/>
          <a:p>
            <a:endParaRPr/>
          </a:p>
        </p:txBody>
      </p:sp>
      <p:sp>
        <p:nvSpPr>
          <p:cNvPr id="4" name="object 4"/>
          <p:cNvSpPr txBox="1"/>
          <p:nvPr/>
        </p:nvSpPr>
        <p:spPr>
          <a:xfrm>
            <a:off x="460057" y="9646284"/>
            <a:ext cx="821055" cy="243204"/>
          </a:xfrm>
          <a:prstGeom prst="rect">
            <a:avLst/>
          </a:prstGeom>
        </p:spPr>
        <p:txBody>
          <a:bodyPr vert="horz" wrap="square" lIns="0" tIns="15875" rIns="0" bIns="0" rtlCol="0">
            <a:spAutoFit/>
          </a:bodyPr>
          <a:lstStyle/>
          <a:p>
            <a:pPr marL="12700">
              <a:lnSpc>
                <a:spcPct val="100000"/>
              </a:lnSpc>
              <a:spcBef>
                <a:spcPts val="125"/>
              </a:spcBef>
            </a:pPr>
            <a:r>
              <a:rPr sz="1400" spc="15" dirty="0">
                <a:latin typeface="Calibri"/>
                <a:cs typeface="Calibri"/>
              </a:rPr>
              <a:t>5/26/2020</a:t>
            </a:r>
            <a:endParaRPr sz="1400">
              <a:latin typeface="Calibri"/>
              <a:cs typeface="Calibri"/>
            </a:endParaRPr>
          </a:p>
        </p:txBody>
      </p:sp>
      <p:sp>
        <p:nvSpPr>
          <p:cNvPr id="5" name="object 5"/>
          <p:cNvSpPr txBox="1"/>
          <p:nvPr/>
        </p:nvSpPr>
        <p:spPr>
          <a:xfrm>
            <a:off x="6779006" y="9717722"/>
            <a:ext cx="4577715" cy="243204"/>
          </a:xfrm>
          <a:prstGeom prst="rect">
            <a:avLst/>
          </a:prstGeom>
        </p:spPr>
        <p:txBody>
          <a:bodyPr vert="horz" wrap="square" lIns="0" tIns="15875" rIns="0" bIns="0" rtlCol="0">
            <a:spAutoFit/>
          </a:bodyPr>
          <a:lstStyle/>
          <a:p>
            <a:pPr marL="12700">
              <a:lnSpc>
                <a:spcPct val="100000"/>
              </a:lnSpc>
              <a:spcBef>
                <a:spcPts val="125"/>
              </a:spcBef>
            </a:pPr>
            <a:r>
              <a:rPr sz="1400" b="1" spc="15" dirty="0">
                <a:latin typeface="Cambria"/>
                <a:cs typeface="Cambria"/>
              </a:rPr>
              <a:t>TOPIC/COURSE</a:t>
            </a:r>
            <a:r>
              <a:rPr sz="1400" b="1" spc="-100" dirty="0">
                <a:latin typeface="Cambria"/>
                <a:cs typeface="Cambria"/>
              </a:rPr>
              <a:t> </a:t>
            </a:r>
            <a:r>
              <a:rPr sz="1400" b="1" dirty="0">
                <a:latin typeface="Cambria"/>
                <a:cs typeface="Cambria"/>
              </a:rPr>
              <a:t>CODE-NAME/FACULTY/DEPT/COLLEGE</a:t>
            </a:r>
            <a:endParaRPr sz="1400">
              <a:latin typeface="Cambria"/>
              <a:cs typeface="Cambria"/>
            </a:endParaRPr>
          </a:p>
        </p:txBody>
      </p:sp>
      <p:sp>
        <p:nvSpPr>
          <p:cNvPr id="6" name="object 6"/>
          <p:cNvSpPr txBox="1"/>
          <p:nvPr/>
        </p:nvSpPr>
        <p:spPr>
          <a:xfrm>
            <a:off x="17337405" y="9655809"/>
            <a:ext cx="421640" cy="243204"/>
          </a:xfrm>
          <a:prstGeom prst="rect">
            <a:avLst/>
          </a:prstGeom>
        </p:spPr>
        <p:txBody>
          <a:bodyPr vert="horz" wrap="square" lIns="0" tIns="15875" rIns="0" bIns="0" rtlCol="0">
            <a:spAutoFit/>
          </a:bodyPr>
          <a:lstStyle/>
          <a:p>
            <a:pPr marL="12700">
              <a:lnSpc>
                <a:spcPct val="100000"/>
              </a:lnSpc>
              <a:spcBef>
                <a:spcPts val="125"/>
              </a:spcBef>
            </a:pPr>
            <a:r>
              <a:rPr sz="1400" spc="45" dirty="0">
                <a:latin typeface="Cambria"/>
                <a:cs typeface="Cambria"/>
              </a:rPr>
              <a:t>3</a:t>
            </a:r>
            <a:r>
              <a:rPr sz="1400" spc="-15" dirty="0">
                <a:latin typeface="Cambria"/>
                <a:cs typeface="Cambria"/>
              </a:rPr>
              <a:t>/</a:t>
            </a:r>
            <a:r>
              <a:rPr sz="1400" spc="50" dirty="0">
                <a:latin typeface="Cambria"/>
                <a:cs typeface="Cambria"/>
              </a:rPr>
              <a:t>1</a:t>
            </a:r>
            <a:r>
              <a:rPr sz="1400" spc="15" dirty="0">
                <a:latin typeface="Cambria"/>
                <a:cs typeface="Cambria"/>
              </a:rPr>
              <a:t>0</a:t>
            </a:r>
            <a:endParaRPr sz="1400">
              <a:latin typeface="Cambria"/>
              <a:cs typeface="Cambria"/>
            </a:endParaRPr>
          </a:p>
        </p:txBody>
      </p:sp>
      <p:sp>
        <p:nvSpPr>
          <p:cNvPr id="7" name="object 7"/>
          <p:cNvSpPr txBox="1">
            <a:spLocks noGrp="1"/>
          </p:cNvSpPr>
          <p:nvPr>
            <p:ph type="title"/>
          </p:nvPr>
        </p:nvSpPr>
        <p:spPr>
          <a:xfrm>
            <a:off x="3886200" y="1028700"/>
            <a:ext cx="10287000" cy="5183470"/>
          </a:xfrm>
          <a:prstGeom prst="rect">
            <a:avLst/>
          </a:prstGeom>
        </p:spPr>
        <p:txBody>
          <a:bodyPr vert="horz" wrap="square" lIns="0" tIns="12700" rIns="0" bIns="0" rtlCol="0">
            <a:spAutoFit/>
          </a:bodyPr>
          <a:lstStyle/>
          <a:p>
            <a:r>
              <a:rPr lang="en-US" dirty="0" smtClean="0">
                <a:solidFill>
                  <a:srgbClr val="FF0000"/>
                </a:solidFill>
              </a:rPr>
              <a:t>2. Hardness</a:t>
            </a:r>
            <a:r>
              <a:rPr lang="en-US" dirty="0" smtClean="0"/>
              <a:t/>
            </a:r>
            <a:br>
              <a:rPr lang="en-US" dirty="0" smtClean="0"/>
            </a:br>
            <a:r>
              <a:rPr lang="en-US" dirty="0" smtClean="0"/>
              <a:t>Materials can also be classified on the basis of hardness.</a:t>
            </a:r>
            <a:br>
              <a:rPr lang="en-US" dirty="0" smtClean="0"/>
            </a:br>
            <a:r>
              <a:rPr lang="en-US" dirty="0" smtClean="0"/>
              <a:t>Materials that can be easily compressed or scratched are called Soft.</a:t>
            </a:r>
            <a:br>
              <a:rPr lang="en-US" dirty="0" smtClean="0"/>
            </a:br>
            <a:r>
              <a:rPr lang="en-US" dirty="0" smtClean="0"/>
              <a:t>Materials that cannot be scratched and are difficult to compress are termed as Hard.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286625" y="9248775"/>
            <a:ext cx="11001375" cy="1038225"/>
          </a:xfrm>
          <a:custGeom>
            <a:avLst/>
            <a:gdLst/>
            <a:ahLst/>
            <a:cxnLst/>
            <a:rect l="l" t="t" r="r" b="b"/>
            <a:pathLst>
              <a:path w="11001375" h="1038225">
                <a:moveTo>
                  <a:pt x="0" y="1038225"/>
                </a:moveTo>
                <a:lnTo>
                  <a:pt x="11001375" y="1038225"/>
                </a:lnTo>
                <a:lnTo>
                  <a:pt x="11001375" y="0"/>
                </a:lnTo>
                <a:lnTo>
                  <a:pt x="0" y="0"/>
                </a:lnTo>
                <a:lnTo>
                  <a:pt x="0" y="1038225"/>
                </a:lnTo>
                <a:close/>
              </a:path>
            </a:pathLst>
          </a:custGeom>
          <a:solidFill>
            <a:srgbClr val="FFDE58"/>
          </a:solidFill>
        </p:spPr>
        <p:txBody>
          <a:bodyPr wrap="square" lIns="0" tIns="0" rIns="0" bIns="0" rtlCol="0"/>
          <a:lstStyle/>
          <a:p>
            <a:endParaRPr/>
          </a:p>
        </p:txBody>
      </p:sp>
      <p:sp>
        <p:nvSpPr>
          <p:cNvPr id="3" name="object 3"/>
          <p:cNvSpPr/>
          <p:nvPr/>
        </p:nvSpPr>
        <p:spPr>
          <a:xfrm>
            <a:off x="881062" y="2324100"/>
            <a:ext cx="0" cy="7162800"/>
          </a:xfrm>
          <a:custGeom>
            <a:avLst/>
            <a:gdLst/>
            <a:ahLst/>
            <a:cxnLst/>
            <a:rect l="l" t="t" r="r" b="b"/>
            <a:pathLst>
              <a:path h="7162800">
                <a:moveTo>
                  <a:pt x="0" y="0"/>
                </a:moveTo>
                <a:lnTo>
                  <a:pt x="0" y="7162800"/>
                </a:lnTo>
              </a:path>
            </a:pathLst>
          </a:custGeom>
          <a:ln w="66675">
            <a:solidFill>
              <a:srgbClr val="5F8368"/>
            </a:solidFill>
          </a:ln>
        </p:spPr>
        <p:txBody>
          <a:bodyPr wrap="square" lIns="0" tIns="0" rIns="0" bIns="0" rtlCol="0"/>
          <a:lstStyle/>
          <a:p>
            <a:endParaRPr/>
          </a:p>
        </p:txBody>
      </p:sp>
      <p:sp>
        <p:nvSpPr>
          <p:cNvPr id="4" name="object 4"/>
          <p:cNvSpPr txBox="1">
            <a:spLocks noGrp="1"/>
          </p:cNvSpPr>
          <p:nvPr>
            <p:ph type="title"/>
          </p:nvPr>
        </p:nvSpPr>
        <p:spPr>
          <a:xfrm>
            <a:off x="2971800" y="0"/>
            <a:ext cx="11201400" cy="9707786"/>
          </a:xfrm>
          <a:prstGeom prst="rect">
            <a:avLst/>
          </a:prstGeom>
        </p:spPr>
        <p:txBody>
          <a:bodyPr vert="horz" wrap="square" lIns="0" tIns="12700" rIns="0" bIns="0" rtlCol="0">
            <a:spAutoFit/>
          </a:bodyPr>
          <a:lstStyle/>
          <a:p>
            <a:r>
              <a:rPr lang="en-US" dirty="0" smtClean="0"/>
              <a:t>3. </a:t>
            </a:r>
            <a:r>
              <a:rPr lang="en-US" dirty="0" smtClean="0">
                <a:solidFill>
                  <a:srgbClr val="FF0000"/>
                </a:solidFill>
              </a:rPr>
              <a:t>Soluble or Insoluble</a:t>
            </a:r>
            <a:r>
              <a:rPr lang="en-US" dirty="0" smtClean="0"/>
              <a:t/>
            </a:r>
            <a:br>
              <a:rPr lang="en-US" dirty="0" smtClean="0"/>
            </a:br>
            <a:r>
              <a:rPr lang="en-US" dirty="0" smtClean="0"/>
              <a:t>Materials that can be dissolved in water upon stirring are said to be soluble materials. For Example, Sugar and Salt can be dissolved in water.</a:t>
            </a:r>
            <a:br>
              <a:rPr lang="en-US" dirty="0" smtClean="0"/>
            </a:br>
            <a:r>
              <a:rPr lang="en-US" dirty="0" smtClean="0"/>
              <a:t>Materials that cannot be dissolved in water no matter how much we stir them are said to be insoluble materials. For Example, Stones and Clothes cannot be dissolved in water.</a:t>
            </a:r>
            <a:br>
              <a:rPr lang="en-US" dirty="0" smtClean="0"/>
            </a:br>
            <a:r>
              <a:rPr lang="en-US" dirty="0" smtClean="0"/>
              <a:t>Not just solid materials, even liquids have the property of being soluble or insoluble. For Example, Lemon juice can easily dissolve in water while oil does not dissolve and deposits as a thin layer on the uppermost layer of water.</a:t>
            </a:r>
            <a:endParaRPr lang="en-US" dirty="0"/>
          </a:p>
        </p:txBody>
      </p:sp>
      <p:sp>
        <p:nvSpPr>
          <p:cNvPr id="5" name="object 5"/>
          <p:cNvSpPr txBox="1">
            <a:spLocks noGrp="1"/>
          </p:cNvSpPr>
          <p:nvPr>
            <p:ph type="sldNum" sz="quarter" idx="7"/>
          </p:nvPr>
        </p:nvSpPr>
        <p:spPr>
          <a:prstGeom prst="rect">
            <a:avLst/>
          </a:prstGeom>
        </p:spPr>
        <p:txBody>
          <a:bodyPr vert="horz" wrap="square" lIns="0" tIns="6985" rIns="0" bIns="0" rtlCol="0">
            <a:spAutoFit/>
          </a:bodyPr>
          <a:lstStyle/>
          <a:p>
            <a:pPr marL="130175">
              <a:lnSpc>
                <a:spcPct val="100000"/>
              </a:lnSpc>
              <a:spcBef>
                <a:spcPts val="55"/>
              </a:spcBef>
            </a:pPr>
            <a:fld id="{81D60167-4931-47E6-BA6A-407CBD079E47}" type="slidenum">
              <a:rPr spc="15" dirty="0"/>
              <a:pPr marL="130175">
                <a:lnSpc>
                  <a:spcPct val="100000"/>
                </a:lnSpc>
                <a:spcBef>
                  <a:spcPts val="55"/>
                </a:spcBef>
              </a:pPr>
              <a:t>4</a:t>
            </a:fld>
            <a:r>
              <a:rPr spc="15" dirty="0"/>
              <a:t>/10</a:t>
            </a:r>
          </a:p>
        </p:txBody>
      </p:sp>
      <p:sp>
        <p:nvSpPr>
          <p:cNvPr id="6" name="object 6"/>
          <p:cNvSpPr txBox="1"/>
          <p:nvPr/>
        </p:nvSpPr>
        <p:spPr>
          <a:xfrm>
            <a:off x="530859" y="9691608"/>
            <a:ext cx="821055" cy="207010"/>
          </a:xfrm>
          <a:prstGeom prst="rect">
            <a:avLst/>
          </a:prstGeom>
        </p:spPr>
        <p:txBody>
          <a:bodyPr vert="horz" wrap="square" lIns="0" tIns="0" rIns="0" bIns="0" rtlCol="0">
            <a:spAutoFit/>
          </a:bodyPr>
          <a:lstStyle/>
          <a:p>
            <a:pPr marL="12700">
              <a:lnSpc>
                <a:spcPts val="1450"/>
              </a:lnSpc>
            </a:pPr>
            <a:r>
              <a:rPr sz="1400" spc="15" dirty="0">
                <a:latin typeface="Calibri"/>
                <a:cs typeface="Calibri"/>
              </a:rPr>
              <a:t>5/26/2020</a:t>
            </a:r>
            <a:endParaRPr sz="1400">
              <a:latin typeface="Calibri"/>
              <a:cs typeface="Calibri"/>
            </a:endParaRPr>
          </a:p>
        </p:txBody>
      </p:sp>
      <p:sp>
        <p:nvSpPr>
          <p:cNvPr id="7" name="object 7"/>
          <p:cNvSpPr txBox="1"/>
          <p:nvPr/>
        </p:nvSpPr>
        <p:spPr>
          <a:xfrm>
            <a:off x="7007606" y="9688652"/>
            <a:ext cx="4585970" cy="238125"/>
          </a:xfrm>
          <a:prstGeom prst="rect">
            <a:avLst/>
          </a:prstGeom>
        </p:spPr>
        <p:txBody>
          <a:bodyPr vert="horz" wrap="square" lIns="0" tIns="6985" rIns="0" bIns="0" rtlCol="0">
            <a:spAutoFit/>
          </a:bodyPr>
          <a:lstStyle/>
          <a:p>
            <a:pPr marL="12700">
              <a:lnSpc>
                <a:spcPct val="100000"/>
              </a:lnSpc>
              <a:spcBef>
                <a:spcPts val="55"/>
              </a:spcBef>
            </a:pPr>
            <a:r>
              <a:rPr sz="1400" b="1" spc="15" dirty="0">
                <a:latin typeface="Cambria"/>
                <a:cs typeface="Cambria"/>
              </a:rPr>
              <a:t>TOPIC/COURSE</a:t>
            </a:r>
            <a:r>
              <a:rPr sz="1400" b="1" spc="-55" dirty="0">
                <a:latin typeface="Cambria"/>
                <a:cs typeface="Cambria"/>
              </a:rPr>
              <a:t> </a:t>
            </a:r>
            <a:r>
              <a:rPr sz="1400" b="1" dirty="0">
                <a:latin typeface="Cambria"/>
                <a:cs typeface="Cambria"/>
              </a:rPr>
              <a:t>CODE-NAME/FACULTY/DEPT/COLLEGE</a:t>
            </a:r>
            <a:endParaRPr sz="1400">
              <a:latin typeface="Cambria"/>
              <a:cs typeface="Cambr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258300"/>
            <a:ext cx="10982325" cy="1028700"/>
          </a:xfrm>
          <a:custGeom>
            <a:avLst/>
            <a:gdLst/>
            <a:ahLst/>
            <a:cxnLst/>
            <a:rect l="l" t="t" r="r" b="b"/>
            <a:pathLst>
              <a:path w="10982325" h="1028700">
                <a:moveTo>
                  <a:pt x="10982325" y="1028697"/>
                </a:moveTo>
                <a:lnTo>
                  <a:pt x="10982325" y="0"/>
                </a:lnTo>
                <a:lnTo>
                  <a:pt x="0" y="0"/>
                </a:lnTo>
                <a:lnTo>
                  <a:pt x="0" y="1028697"/>
                </a:lnTo>
                <a:lnTo>
                  <a:pt x="10982325" y="1028697"/>
                </a:lnTo>
                <a:close/>
              </a:path>
            </a:pathLst>
          </a:custGeom>
          <a:solidFill>
            <a:srgbClr val="FFDE58"/>
          </a:solidFill>
        </p:spPr>
        <p:txBody>
          <a:bodyPr wrap="square" lIns="0" tIns="0" rIns="0" bIns="0" rtlCol="0"/>
          <a:lstStyle/>
          <a:p>
            <a:endParaRPr/>
          </a:p>
        </p:txBody>
      </p:sp>
      <p:sp>
        <p:nvSpPr>
          <p:cNvPr id="3" name="object 3"/>
          <p:cNvSpPr/>
          <p:nvPr/>
        </p:nvSpPr>
        <p:spPr>
          <a:xfrm>
            <a:off x="17654587" y="2476500"/>
            <a:ext cx="0" cy="6553200"/>
          </a:xfrm>
          <a:custGeom>
            <a:avLst/>
            <a:gdLst/>
            <a:ahLst/>
            <a:cxnLst/>
            <a:rect l="l" t="t" r="r" b="b"/>
            <a:pathLst>
              <a:path h="6553200">
                <a:moveTo>
                  <a:pt x="0" y="0"/>
                </a:moveTo>
                <a:lnTo>
                  <a:pt x="0" y="6553200"/>
                </a:lnTo>
              </a:path>
            </a:pathLst>
          </a:custGeom>
          <a:ln w="47625">
            <a:solidFill>
              <a:srgbClr val="5F8368"/>
            </a:solidFill>
          </a:ln>
        </p:spPr>
        <p:txBody>
          <a:bodyPr wrap="square" lIns="0" tIns="0" rIns="0" bIns="0" rtlCol="0"/>
          <a:lstStyle/>
          <a:p>
            <a:endParaRPr/>
          </a:p>
        </p:txBody>
      </p:sp>
      <p:sp>
        <p:nvSpPr>
          <p:cNvPr id="4" name="object 4"/>
          <p:cNvSpPr txBox="1">
            <a:spLocks noGrp="1"/>
          </p:cNvSpPr>
          <p:nvPr>
            <p:ph type="title"/>
          </p:nvPr>
        </p:nvSpPr>
        <p:spPr>
          <a:xfrm>
            <a:off x="5101590" y="4084574"/>
            <a:ext cx="9805670" cy="666750"/>
          </a:xfrm>
          <a:prstGeom prst="rect">
            <a:avLst/>
          </a:prstGeom>
        </p:spPr>
        <p:txBody>
          <a:bodyPr vert="horz" wrap="square" lIns="0" tIns="13335" rIns="0" bIns="0" rtlCol="0">
            <a:spAutoFit/>
          </a:bodyPr>
          <a:lstStyle/>
          <a:p>
            <a:pPr marL="12700">
              <a:lnSpc>
                <a:spcPct val="100000"/>
              </a:lnSpc>
              <a:spcBef>
                <a:spcPts val="105"/>
              </a:spcBef>
            </a:pPr>
            <a:r>
              <a:rPr dirty="0"/>
              <a:t>QUESTIONS RELATED </a:t>
            </a:r>
            <a:r>
              <a:rPr spc="5" dirty="0"/>
              <a:t>TO ABOVE</a:t>
            </a:r>
            <a:r>
              <a:rPr spc="-190" dirty="0"/>
              <a:t> </a:t>
            </a:r>
            <a:r>
              <a:rPr spc="-5" dirty="0"/>
              <a:t>SLIDES</a:t>
            </a:r>
          </a:p>
        </p:txBody>
      </p:sp>
      <p:sp>
        <p:nvSpPr>
          <p:cNvPr id="5" name="object 5"/>
          <p:cNvSpPr txBox="1">
            <a:spLocks noGrp="1"/>
          </p:cNvSpPr>
          <p:nvPr>
            <p:ph type="sldNum" sz="quarter" idx="7"/>
          </p:nvPr>
        </p:nvSpPr>
        <p:spPr>
          <a:prstGeom prst="rect">
            <a:avLst/>
          </a:prstGeom>
        </p:spPr>
        <p:txBody>
          <a:bodyPr vert="horz" wrap="square" lIns="0" tIns="6985" rIns="0" bIns="0" rtlCol="0">
            <a:spAutoFit/>
          </a:bodyPr>
          <a:lstStyle/>
          <a:p>
            <a:pPr marL="130175">
              <a:lnSpc>
                <a:spcPct val="100000"/>
              </a:lnSpc>
              <a:spcBef>
                <a:spcPts val="55"/>
              </a:spcBef>
            </a:pPr>
            <a:fld id="{81D60167-4931-47E6-BA6A-407CBD079E47}" type="slidenum">
              <a:rPr spc="15" dirty="0"/>
              <a:pPr marL="130175">
                <a:lnSpc>
                  <a:spcPct val="100000"/>
                </a:lnSpc>
                <a:spcBef>
                  <a:spcPts val="55"/>
                </a:spcBef>
              </a:pPr>
              <a:t>5</a:t>
            </a:fld>
            <a:r>
              <a:rPr spc="15" dirty="0"/>
              <a:t>/10</a:t>
            </a:r>
          </a:p>
        </p:txBody>
      </p:sp>
      <p:sp>
        <p:nvSpPr>
          <p:cNvPr id="6" name="object 6"/>
          <p:cNvSpPr txBox="1"/>
          <p:nvPr/>
        </p:nvSpPr>
        <p:spPr>
          <a:xfrm>
            <a:off x="530859" y="9691608"/>
            <a:ext cx="821055" cy="207010"/>
          </a:xfrm>
          <a:prstGeom prst="rect">
            <a:avLst/>
          </a:prstGeom>
        </p:spPr>
        <p:txBody>
          <a:bodyPr vert="horz" wrap="square" lIns="0" tIns="0" rIns="0" bIns="0" rtlCol="0">
            <a:spAutoFit/>
          </a:bodyPr>
          <a:lstStyle/>
          <a:p>
            <a:pPr marL="12700">
              <a:lnSpc>
                <a:spcPts val="1450"/>
              </a:lnSpc>
            </a:pPr>
            <a:r>
              <a:rPr sz="1400" spc="15" dirty="0">
                <a:latin typeface="Calibri"/>
                <a:cs typeface="Calibri"/>
              </a:rPr>
              <a:t>5/26/2020</a:t>
            </a:r>
            <a:endParaRPr sz="1400">
              <a:latin typeface="Calibri"/>
              <a:cs typeface="Calibri"/>
            </a:endParaRPr>
          </a:p>
        </p:txBody>
      </p:sp>
      <p:sp>
        <p:nvSpPr>
          <p:cNvPr id="7" name="object 7"/>
          <p:cNvSpPr txBox="1"/>
          <p:nvPr/>
        </p:nvSpPr>
        <p:spPr>
          <a:xfrm>
            <a:off x="7007606" y="9688652"/>
            <a:ext cx="4585970" cy="238125"/>
          </a:xfrm>
          <a:prstGeom prst="rect">
            <a:avLst/>
          </a:prstGeom>
        </p:spPr>
        <p:txBody>
          <a:bodyPr vert="horz" wrap="square" lIns="0" tIns="6985" rIns="0" bIns="0" rtlCol="0">
            <a:spAutoFit/>
          </a:bodyPr>
          <a:lstStyle/>
          <a:p>
            <a:pPr marL="12700">
              <a:lnSpc>
                <a:spcPct val="100000"/>
              </a:lnSpc>
              <a:spcBef>
                <a:spcPts val="55"/>
              </a:spcBef>
            </a:pPr>
            <a:r>
              <a:rPr sz="1400" b="1" spc="15" dirty="0">
                <a:latin typeface="Cambria"/>
                <a:cs typeface="Cambria"/>
              </a:rPr>
              <a:t>TOPIC/COURSE</a:t>
            </a:r>
            <a:r>
              <a:rPr sz="1400" b="1" spc="-55" dirty="0">
                <a:latin typeface="Cambria"/>
                <a:cs typeface="Cambria"/>
              </a:rPr>
              <a:t> </a:t>
            </a:r>
            <a:r>
              <a:rPr sz="1400" b="1" dirty="0">
                <a:latin typeface="Cambria"/>
                <a:cs typeface="Cambria"/>
              </a:rPr>
              <a:t>CODE-NAME/FACULTY/DEPT/COLLEGE</a:t>
            </a:r>
            <a:endParaRPr sz="1400">
              <a:latin typeface="Cambria"/>
              <a:cs typeface="Cambria"/>
            </a:endParaRPr>
          </a:p>
        </p:txBody>
      </p:sp>
      <p:pic>
        <p:nvPicPr>
          <p:cNvPr id="8" name="Picture 7" descr="Soluble or Insoluble"/>
          <p:cNvPicPr/>
          <p:nvPr/>
        </p:nvPicPr>
        <p:blipFill>
          <a:blip r:embed="rId2" cstate="print"/>
          <a:srcRect/>
          <a:stretch>
            <a:fillRect/>
          </a:stretch>
        </p:blipFill>
        <p:spPr bwMode="auto">
          <a:xfrm>
            <a:off x="4419600" y="2019300"/>
            <a:ext cx="8458200" cy="5943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439025" y="9258300"/>
            <a:ext cx="10848975" cy="1028700"/>
          </a:xfrm>
          <a:custGeom>
            <a:avLst/>
            <a:gdLst/>
            <a:ahLst/>
            <a:cxnLst/>
            <a:rect l="l" t="t" r="r" b="b"/>
            <a:pathLst>
              <a:path w="10848975" h="1028700">
                <a:moveTo>
                  <a:pt x="10848975" y="1028697"/>
                </a:moveTo>
                <a:lnTo>
                  <a:pt x="10848975" y="0"/>
                </a:lnTo>
                <a:lnTo>
                  <a:pt x="0" y="0"/>
                </a:lnTo>
                <a:lnTo>
                  <a:pt x="0" y="1028697"/>
                </a:lnTo>
                <a:lnTo>
                  <a:pt x="10848975" y="1028697"/>
                </a:lnTo>
                <a:close/>
              </a:path>
            </a:pathLst>
          </a:custGeom>
          <a:solidFill>
            <a:srgbClr val="FFDE58"/>
          </a:solidFill>
        </p:spPr>
        <p:txBody>
          <a:bodyPr wrap="square" lIns="0" tIns="0" rIns="0" bIns="0" rtlCol="0"/>
          <a:lstStyle/>
          <a:p>
            <a:endParaRPr/>
          </a:p>
        </p:txBody>
      </p:sp>
      <p:sp>
        <p:nvSpPr>
          <p:cNvPr id="3" name="object 3"/>
          <p:cNvSpPr/>
          <p:nvPr/>
        </p:nvSpPr>
        <p:spPr>
          <a:xfrm>
            <a:off x="881062" y="2324100"/>
            <a:ext cx="0" cy="7162800"/>
          </a:xfrm>
          <a:custGeom>
            <a:avLst/>
            <a:gdLst/>
            <a:ahLst/>
            <a:cxnLst/>
            <a:rect l="l" t="t" r="r" b="b"/>
            <a:pathLst>
              <a:path h="7162800">
                <a:moveTo>
                  <a:pt x="0" y="0"/>
                </a:moveTo>
                <a:lnTo>
                  <a:pt x="0" y="7162800"/>
                </a:lnTo>
              </a:path>
            </a:pathLst>
          </a:custGeom>
          <a:ln w="66675">
            <a:solidFill>
              <a:srgbClr val="5F8368"/>
            </a:solidFill>
          </a:ln>
        </p:spPr>
        <p:txBody>
          <a:bodyPr wrap="square" lIns="0" tIns="0" rIns="0" bIns="0" rtlCol="0"/>
          <a:lstStyle/>
          <a:p>
            <a:endParaRPr/>
          </a:p>
        </p:txBody>
      </p:sp>
      <p:sp>
        <p:nvSpPr>
          <p:cNvPr id="4" name="object 4"/>
          <p:cNvSpPr txBox="1">
            <a:spLocks noGrp="1"/>
          </p:cNvSpPr>
          <p:nvPr>
            <p:ph type="title"/>
          </p:nvPr>
        </p:nvSpPr>
        <p:spPr>
          <a:xfrm>
            <a:off x="3886200" y="1104900"/>
            <a:ext cx="10744200" cy="5183470"/>
          </a:xfrm>
          <a:prstGeom prst="rect">
            <a:avLst/>
          </a:prstGeom>
        </p:spPr>
        <p:txBody>
          <a:bodyPr vert="horz" wrap="square" lIns="0" tIns="12700" rIns="0" bIns="0" rtlCol="0">
            <a:spAutoFit/>
          </a:bodyPr>
          <a:lstStyle/>
          <a:p>
            <a:r>
              <a:rPr lang="en-US" dirty="0" smtClean="0"/>
              <a:t>4. </a:t>
            </a:r>
            <a:r>
              <a:rPr lang="en-US" dirty="0" smtClean="0">
                <a:solidFill>
                  <a:srgbClr val="FF0000"/>
                </a:solidFill>
              </a:rPr>
              <a:t>Objects may float or sink </a:t>
            </a:r>
            <a:r>
              <a:rPr lang="en-US" dirty="0" smtClean="0"/>
              <a:t>in water</a:t>
            </a:r>
            <a:br>
              <a:rPr lang="en-US" dirty="0" smtClean="0"/>
            </a:br>
            <a:r>
              <a:rPr lang="en-US" dirty="0" smtClean="0"/>
              <a:t>There are some insoluble objects or materials which sink to the bottom of the surface when dissolved in water while some other float on the surface of the water. For Example, leaves and corks float in water while rocks and coins sink in water.</a:t>
            </a:r>
            <a:endParaRPr lang="en-US" dirty="0"/>
          </a:p>
        </p:txBody>
      </p:sp>
      <p:sp>
        <p:nvSpPr>
          <p:cNvPr id="5" name="object 5"/>
          <p:cNvSpPr txBox="1"/>
          <p:nvPr/>
        </p:nvSpPr>
        <p:spPr>
          <a:xfrm>
            <a:off x="17337405" y="9664839"/>
            <a:ext cx="421640" cy="238125"/>
          </a:xfrm>
          <a:prstGeom prst="rect">
            <a:avLst/>
          </a:prstGeom>
        </p:spPr>
        <p:txBody>
          <a:bodyPr vert="horz" wrap="square" lIns="0" tIns="6985" rIns="0" bIns="0" rtlCol="0">
            <a:spAutoFit/>
          </a:bodyPr>
          <a:lstStyle/>
          <a:p>
            <a:pPr marL="12700">
              <a:lnSpc>
                <a:spcPct val="100000"/>
              </a:lnSpc>
              <a:spcBef>
                <a:spcPts val="55"/>
              </a:spcBef>
            </a:pPr>
            <a:r>
              <a:rPr sz="1400" spc="45" dirty="0">
                <a:latin typeface="Cambria"/>
                <a:cs typeface="Cambria"/>
              </a:rPr>
              <a:t>6</a:t>
            </a:r>
            <a:r>
              <a:rPr sz="1400" spc="-15" dirty="0">
                <a:latin typeface="Cambria"/>
                <a:cs typeface="Cambria"/>
              </a:rPr>
              <a:t>/</a:t>
            </a:r>
            <a:r>
              <a:rPr sz="1400" spc="50" dirty="0">
                <a:latin typeface="Cambria"/>
                <a:cs typeface="Cambria"/>
              </a:rPr>
              <a:t>1</a:t>
            </a:r>
            <a:r>
              <a:rPr sz="1400" spc="15" dirty="0">
                <a:latin typeface="Cambria"/>
                <a:cs typeface="Cambria"/>
              </a:rPr>
              <a:t>0</a:t>
            </a:r>
            <a:endParaRPr sz="1400">
              <a:latin typeface="Cambria"/>
              <a:cs typeface="Cambria"/>
            </a:endParaRPr>
          </a:p>
        </p:txBody>
      </p:sp>
      <p:sp>
        <p:nvSpPr>
          <p:cNvPr id="6" name="object 6"/>
          <p:cNvSpPr txBox="1"/>
          <p:nvPr/>
        </p:nvSpPr>
        <p:spPr>
          <a:xfrm>
            <a:off x="530859" y="9691608"/>
            <a:ext cx="821055" cy="207010"/>
          </a:xfrm>
          <a:prstGeom prst="rect">
            <a:avLst/>
          </a:prstGeom>
        </p:spPr>
        <p:txBody>
          <a:bodyPr vert="horz" wrap="square" lIns="0" tIns="0" rIns="0" bIns="0" rtlCol="0">
            <a:spAutoFit/>
          </a:bodyPr>
          <a:lstStyle/>
          <a:p>
            <a:pPr marL="12700">
              <a:lnSpc>
                <a:spcPts val="1450"/>
              </a:lnSpc>
            </a:pPr>
            <a:r>
              <a:rPr sz="1400" spc="15" dirty="0">
                <a:latin typeface="Calibri"/>
                <a:cs typeface="Calibri"/>
              </a:rPr>
              <a:t>5/26/2020</a:t>
            </a:r>
            <a:endParaRPr sz="1400">
              <a:latin typeface="Calibri"/>
              <a:cs typeface="Calibri"/>
            </a:endParaRPr>
          </a:p>
        </p:txBody>
      </p:sp>
      <p:sp>
        <p:nvSpPr>
          <p:cNvPr id="7" name="object 7"/>
          <p:cNvSpPr txBox="1"/>
          <p:nvPr/>
        </p:nvSpPr>
        <p:spPr>
          <a:xfrm>
            <a:off x="6130925" y="9726752"/>
            <a:ext cx="4577715" cy="238125"/>
          </a:xfrm>
          <a:prstGeom prst="rect">
            <a:avLst/>
          </a:prstGeom>
        </p:spPr>
        <p:txBody>
          <a:bodyPr vert="horz" wrap="square" lIns="0" tIns="6985" rIns="0" bIns="0" rtlCol="0">
            <a:spAutoFit/>
          </a:bodyPr>
          <a:lstStyle/>
          <a:p>
            <a:pPr marL="12700">
              <a:lnSpc>
                <a:spcPct val="100000"/>
              </a:lnSpc>
              <a:spcBef>
                <a:spcPts val="55"/>
              </a:spcBef>
            </a:pPr>
            <a:r>
              <a:rPr sz="1400" b="1" spc="15" dirty="0">
                <a:latin typeface="Cambria"/>
                <a:cs typeface="Cambria"/>
              </a:rPr>
              <a:t>TOPIC/COURSE</a:t>
            </a:r>
            <a:r>
              <a:rPr sz="1400" b="1" spc="-100" dirty="0">
                <a:latin typeface="Cambria"/>
                <a:cs typeface="Cambria"/>
              </a:rPr>
              <a:t> </a:t>
            </a:r>
            <a:r>
              <a:rPr sz="1400" b="1" dirty="0">
                <a:latin typeface="Cambria"/>
                <a:cs typeface="Cambria"/>
              </a:rPr>
              <a:t>CODE-NAME/FACULTY/DEPT/COLLEGE</a:t>
            </a:r>
            <a:endParaRPr sz="1400">
              <a:latin typeface="Cambria"/>
              <a:cs typeface="Cambria"/>
            </a:endParaRPr>
          </a:p>
        </p:txBody>
      </p:sp>
      <p:pic>
        <p:nvPicPr>
          <p:cNvPr id="8" name="Picture 7" descr="sink in water"/>
          <p:cNvPicPr/>
          <p:nvPr/>
        </p:nvPicPr>
        <p:blipFill>
          <a:blip r:embed="rId2" cstate="print"/>
          <a:srcRect/>
          <a:stretch>
            <a:fillRect/>
          </a:stretch>
        </p:blipFill>
        <p:spPr bwMode="auto">
          <a:xfrm>
            <a:off x="11734800" y="6286500"/>
            <a:ext cx="3657600" cy="3200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258300"/>
            <a:ext cx="10982325" cy="1028700"/>
          </a:xfrm>
          <a:custGeom>
            <a:avLst/>
            <a:gdLst/>
            <a:ahLst/>
            <a:cxnLst/>
            <a:rect l="l" t="t" r="r" b="b"/>
            <a:pathLst>
              <a:path w="10982325" h="1028700">
                <a:moveTo>
                  <a:pt x="10982325" y="1028697"/>
                </a:moveTo>
                <a:lnTo>
                  <a:pt x="10982325" y="0"/>
                </a:lnTo>
                <a:lnTo>
                  <a:pt x="0" y="0"/>
                </a:lnTo>
                <a:lnTo>
                  <a:pt x="0" y="1028697"/>
                </a:lnTo>
                <a:lnTo>
                  <a:pt x="10982325" y="1028697"/>
                </a:lnTo>
                <a:close/>
              </a:path>
            </a:pathLst>
          </a:custGeom>
          <a:solidFill>
            <a:srgbClr val="FFDE58"/>
          </a:solidFill>
        </p:spPr>
        <p:txBody>
          <a:bodyPr wrap="square" lIns="0" tIns="0" rIns="0" bIns="0" rtlCol="0"/>
          <a:lstStyle/>
          <a:p>
            <a:endParaRPr/>
          </a:p>
        </p:txBody>
      </p:sp>
      <p:sp>
        <p:nvSpPr>
          <p:cNvPr id="3" name="object 3"/>
          <p:cNvSpPr/>
          <p:nvPr/>
        </p:nvSpPr>
        <p:spPr>
          <a:xfrm>
            <a:off x="17626012" y="2609850"/>
            <a:ext cx="0" cy="6419850"/>
          </a:xfrm>
          <a:custGeom>
            <a:avLst/>
            <a:gdLst/>
            <a:ahLst/>
            <a:cxnLst/>
            <a:rect l="l" t="t" r="r" b="b"/>
            <a:pathLst>
              <a:path h="6419850">
                <a:moveTo>
                  <a:pt x="0" y="0"/>
                </a:moveTo>
                <a:lnTo>
                  <a:pt x="0" y="6419850"/>
                </a:lnTo>
              </a:path>
            </a:pathLst>
          </a:custGeom>
          <a:ln w="47625">
            <a:solidFill>
              <a:srgbClr val="5F8368"/>
            </a:solidFill>
          </a:ln>
        </p:spPr>
        <p:txBody>
          <a:bodyPr wrap="square" lIns="0" tIns="0" rIns="0" bIns="0" rtlCol="0"/>
          <a:lstStyle/>
          <a:p>
            <a:endParaRPr/>
          </a:p>
        </p:txBody>
      </p:sp>
      <p:sp>
        <p:nvSpPr>
          <p:cNvPr id="4" name="object 4"/>
          <p:cNvSpPr txBox="1">
            <a:spLocks noGrp="1"/>
          </p:cNvSpPr>
          <p:nvPr>
            <p:ph type="title"/>
          </p:nvPr>
        </p:nvSpPr>
        <p:spPr>
          <a:xfrm>
            <a:off x="3048000" y="419100"/>
            <a:ext cx="12649200" cy="9338454"/>
          </a:xfrm>
          <a:prstGeom prst="rect">
            <a:avLst/>
          </a:prstGeom>
        </p:spPr>
        <p:txBody>
          <a:bodyPr vert="horz" wrap="square" lIns="0" tIns="12700" rIns="0" bIns="0" rtlCol="0">
            <a:spAutoFit/>
          </a:bodyPr>
          <a:lstStyle/>
          <a:p>
            <a:r>
              <a:rPr lang="en-US" dirty="0" smtClean="0"/>
              <a:t>5. Transparency</a:t>
            </a:r>
            <a:br>
              <a:rPr lang="en-US" dirty="0" smtClean="0"/>
            </a:br>
            <a:r>
              <a:rPr lang="en-US" sz="4000" dirty="0" smtClean="0"/>
              <a:t>Objects or materials which can be seen through are said to be</a:t>
            </a:r>
            <a:r>
              <a:rPr lang="en-US" sz="4000" dirty="0" smtClean="0">
                <a:solidFill>
                  <a:srgbClr val="FF0000"/>
                </a:solidFill>
              </a:rPr>
              <a:t> transparent objects</a:t>
            </a:r>
            <a:r>
              <a:rPr lang="en-US" sz="4000" dirty="0" smtClean="0"/>
              <a:t>. For Example, Glass, clear water and some plastics can be seen through and are hence transparent materials.</a:t>
            </a:r>
            <a:br>
              <a:rPr lang="en-US" sz="4000" dirty="0" smtClean="0"/>
            </a:br>
            <a:r>
              <a:rPr lang="en-US" sz="4000" dirty="0" smtClean="0"/>
              <a:t>Objects and materials through which things can be seen but only partially are called Translucent objects. Butter paper and frosted glass are some examples of </a:t>
            </a:r>
            <a:r>
              <a:rPr lang="en-US" sz="4000" dirty="0" smtClean="0">
                <a:solidFill>
                  <a:srgbClr val="FF0000"/>
                </a:solidFill>
              </a:rPr>
              <a:t>translucent objects</a:t>
            </a:r>
            <a:r>
              <a:rPr lang="en-US" sz="4000" dirty="0" smtClean="0"/>
              <a:t>.</a:t>
            </a:r>
            <a:br>
              <a:rPr lang="en-US" sz="4000" dirty="0" smtClean="0"/>
            </a:br>
            <a:r>
              <a:rPr lang="en-US" sz="4000" dirty="0" smtClean="0"/>
              <a:t>Objects which cannot be seen through are known as </a:t>
            </a:r>
            <a:r>
              <a:rPr lang="en-US" sz="4000" dirty="0" smtClean="0">
                <a:solidFill>
                  <a:srgbClr val="FF0000"/>
                </a:solidFill>
              </a:rPr>
              <a:t>opaque objects</a:t>
            </a:r>
            <a:r>
              <a:rPr lang="en-US" sz="4000" dirty="0" smtClean="0"/>
              <a:t>. For Example, Metals, wood and cardboard are some examples of opaque materials as you cannot see through them.</a:t>
            </a:r>
            <a:br>
              <a:rPr lang="en-US" sz="4000" dirty="0" smtClean="0"/>
            </a:br>
            <a:r>
              <a:rPr lang="en-US" dirty="0" smtClean="0"/>
              <a:t/>
            </a:r>
            <a:br>
              <a:rPr lang="en-US" dirty="0" smtClean="0"/>
            </a:br>
            <a:endParaRPr dirty="0"/>
          </a:p>
        </p:txBody>
      </p:sp>
      <p:sp>
        <p:nvSpPr>
          <p:cNvPr id="5" name="object 5"/>
          <p:cNvSpPr txBox="1">
            <a:spLocks noGrp="1"/>
          </p:cNvSpPr>
          <p:nvPr>
            <p:ph type="dt" sz="half" idx="6"/>
          </p:nvPr>
        </p:nvSpPr>
        <p:spPr>
          <a:prstGeom prst="rect">
            <a:avLst/>
          </a:prstGeom>
        </p:spPr>
        <p:txBody>
          <a:bodyPr vert="horz" wrap="square" lIns="0" tIns="6985" rIns="0" bIns="0" rtlCol="0">
            <a:spAutoFit/>
          </a:bodyPr>
          <a:lstStyle/>
          <a:p>
            <a:pPr marL="12700">
              <a:lnSpc>
                <a:spcPct val="100000"/>
              </a:lnSpc>
              <a:spcBef>
                <a:spcPts val="55"/>
              </a:spcBef>
            </a:pPr>
            <a:r>
              <a:rPr spc="15" dirty="0"/>
              <a:t>TOPIC/COURSE</a:t>
            </a:r>
            <a:r>
              <a:rPr spc="-100" dirty="0"/>
              <a:t> </a:t>
            </a:r>
            <a:r>
              <a:rPr dirty="0"/>
              <a:t>CODE-NAME/FACULTY/DEPT/COLLEGE</a:t>
            </a:r>
          </a:p>
        </p:txBody>
      </p:sp>
      <p:sp>
        <p:nvSpPr>
          <p:cNvPr id="6" name="object 6"/>
          <p:cNvSpPr txBox="1">
            <a:spLocks noGrp="1"/>
          </p:cNvSpPr>
          <p:nvPr>
            <p:ph type="sldNum" sz="quarter" idx="7"/>
          </p:nvPr>
        </p:nvSpPr>
        <p:spPr>
          <a:prstGeom prst="rect">
            <a:avLst/>
          </a:prstGeom>
        </p:spPr>
        <p:txBody>
          <a:bodyPr vert="horz" wrap="square" lIns="0" tIns="6985" rIns="0" bIns="0" rtlCol="0">
            <a:spAutoFit/>
          </a:bodyPr>
          <a:lstStyle/>
          <a:p>
            <a:pPr marL="25400">
              <a:lnSpc>
                <a:spcPct val="100000"/>
              </a:lnSpc>
              <a:spcBef>
                <a:spcPts val="55"/>
              </a:spcBef>
            </a:pPr>
            <a:fld id="{81D60167-4931-47E6-BA6A-407CBD079E47}" type="slidenum">
              <a:rPr spc="15" dirty="0"/>
              <a:pPr marL="25400">
                <a:lnSpc>
                  <a:spcPct val="100000"/>
                </a:lnSpc>
                <a:spcBef>
                  <a:spcPts val="55"/>
                </a:spcBef>
              </a:pPr>
              <a:t>7</a:t>
            </a:fld>
            <a:r>
              <a:rPr spc="15" dirty="0"/>
              <a:t>/10</a:t>
            </a:r>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450"/>
              </a:lnSpc>
            </a:pPr>
            <a:r>
              <a:rPr spc="15" dirty="0"/>
              <a:t>5/26/2020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439025" y="9258300"/>
            <a:ext cx="10848975" cy="1028700"/>
          </a:xfrm>
          <a:custGeom>
            <a:avLst/>
            <a:gdLst/>
            <a:ahLst/>
            <a:cxnLst/>
            <a:rect l="l" t="t" r="r" b="b"/>
            <a:pathLst>
              <a:path w="10848975" h="1028700">
                <a:moveTo>
                  <a:pt x="10848975" y="1028697"/>
                </a:moveTo>
                <a:lnTo>
                  <a:pt x="10848975" y="0"/>
                </a:lnTo>
                <a:lnTo>
                  <a:pt x="0" y="0"/>
                </a:lnTo>
                <a:lnTo>
                  <a:pt x="0" y="1028697"/>
                </a:lnTo>
                <a:lnTo>
                  <a:pt x="10848975" y="1028697"/>
                </a:lnTo>
                <a:close/>
              </a:path>
            </a:pathLst>
          </a:custGeom>
          <a:solidFill>
            <a:srgbClr val="FFDE58"/>
          </a:solidFill>
        </p:spPr>
        <p:txBody>
          <a:bodyPr wrap="square" lIns="0" tIns="0" rIns="0" bIns="0" rtlCol="0"/>
          <a:lstStyle/>
          <a:p>
            <a:endParaRPr/>
          </a:p>
        </p:txBody>
      </p:sp>
      <p:sp>
        <p:nvSpPr>
          <p:cNvPr id="3" name="object 3"/>
          <p:cNvSpPr/>
          <p:nvPr/>
        </p:nvSpPr>
        <p:spPr>
          <a:xfrm>
            <a:off x="766762" y="2838450"/>
            <a:ext cx="0" cy="6419850"/>
          </a:xfrm>
          <a:custGeom>
            <a:avLst/>
            <a:gdLst/>
            <a:ahLst/>
            <a:cxnLst/>
            <a:rect l="l" t="t" r="r" b="b"/>
            <a:pathLst>
              <a:path h="6419850">
                <a:moveTo>
                  <a:pt x="0" y="0"/>
                </a:moveTo>
                <a:lnTo>
                  <a:pt x="0" y="6419850"/>
                </a:lnTo>
              </a:path>
            </a:pathLst>
          </a:custGeom>
          <a:ln w="47625">
            <a:solidFill>
              <a:srgbClr val="5F8368"/>
            </a:solidFill>
          </a:ln>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2700" rIns="0" bIns="0" rtlCol="0">
            <a:spAutoFit/>
          </a:bodyPr>
          <a:lstStyle/>
          <a:p>
            <a:pPr marL="1190625">
              <a:lnSpc>
                <a:spcPct val="100000"/>
              </a:lnSpc>
              <a:spcBef>
                <a:spcPts val="100"/>
              </a:spcBef>
              <a:tabLst>
                <a:tab pos="3821429" algn="l"/>
              </a:tabLst>
            </a:pPr>
            <a:r>
              <a:rPr spc="-5" dirty="0"/>
              <a:t>CON</a:t>
            </a:r>
            <a:r>
              <a:rPr spc="10" dirty="0"/>
              <a:t>T</a:t>
            </a:r>
            <a:r>
              <a:rPr spc="-25" dirty="0"/>
              <a:t>E</a:t>
            </a:r>
            <a:r>
              <a:rPr spc="-5" dirty="0"/>
              <a:t>N</a:t>
            </a:r>
            <a:r>
              <a:rPr dirty="0"/>
              <a:t>T	</a:t>
            </a:r>
            <a:r>
              <a:rPr spc="15" dirty="0"/>
              <a:t>S</a:t>
            </a:r>
            <a:r>
              <a:rPr dirty="0"/>
              <a:t>L</a:t>
            </a:r>
            <a:r>
              <a:rPr spc="35" dirty="0"/>
              <a:t>I</a:t>
            </a:r>
            <a:r>
              <a:rPr spc="-35" dirty="0"/>
              <a:t>D</a:t>
            </a:r>
            <a:r>
              <a:rPr dirty="0"/>
              <a:t>E</a:t>
            </a:r>
          </a:p>
        </p:txBody>
      </p:sp>
      <p:sp>
        <p:nvSpPr>
          <p:cNvPr id="5" name="object 5"/>
          <p:cNvSpPr txBox="1">
            <a:spLocks noGrp="1"/>
          </p:cNvSpPr>
          <p:nvPr>
            <p:ph type="dt" sz="half" idx="6"/>
          </p:nvPr>
        </p:nvSpPr>
        <p:spPr>
          <a:prstGeom prst="rect">
            <a:avLst/>
          </a:prstGeom>
        </p:spPr>
        <p:txBody>
          <a:bodyPr vert="horz" wrap="square" lIns="0" tIns="6985" rIns="0" bIns="0" rtlCol="0">
            <a:spAutoFit/>
          </a:bodyPr>
          <a:lstStyle/>
          <a:p>
            <a:pPr marL="12700">
              <a:lnSpc>
                <a:spcPct val="100000"/>
              </a:lnSpc>
              <a:spcBef>
                <a:spcPts val="55"/>
              </a:spcBef>
            </a:pPr>
            <a:r>
              <a:rPr spc="15" dirty="0"/>
              <a:t>TOPIC/COURSE</a:t>
            </a:r>
            <a:r>
              <a:rPr spc="-100" dirty="0"/>
              <a:t> </a:t>
            </a:r>
            <a:r>
              <a:rPr dirty="0"/>
              <a:t>CODE-NAME/FACULTY/DEPT/COLLEGE</a:t>
            </a:r>
          </a:p>
        </p:txBody>
      </p:sp>
      <p:sp>
        <p:nvSpPr>
          <p:cNvPr id="6" name="object 6"/>
          <p:cNvSpPr txBox="1">
            <a:spLocks noGrp="1"/>
          </p:cNvSpPr>
          <p:nvPr>
            <p:ph type="sldNum" sz="quarter" idx="7"/>
          </p:nvPr>
        </p:nvSpPr>
        <p:spPr>
          <a:prstGeom prst="rect">
            <a:avLst/>
          </a:prstGeom>
        </p:spPr>
        <p:txBody>
          <a:bodyPr vert="horz" wrap="square" lIns="0" tIns="6985" rIns="0" bIns="0" rtlCol="0">
            <a:spAutoFit/>
          </a:bodyPr>
          <a:lstStyle/>
          <a:p>
            <a:pPr marL="25400">
              <a:lnSpc>
                <a:spcPct val="100000"/>
              </a:lnSpc>
              <a:spcBef>
                <a:spcPts val="55"/>
              </a:spcBef>
            </a:pPr>
            <a:fld id="{81D60167-4931-47E6-BA6A-407CBD079E47}" type="slidenum">
              <a:rPr spc="15" dirty="0"/>
              <a:pPr marL="25400">
                <a:lnSpc>
                  <a:spcPct val="100000"/>
                </a:lnSpc>
                <a:spcBef>
                  <a:spcPts val="55"/>
                </a:spcBef>
              </a:pPr>
              <a:t>8</a:t>
            </a:fld>
            <a:r>
              <a:rPr spc="15" dirty="0"/>
              <a:t>/10</a:t>
            </a:r>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450"/>
              </a:lnSpc>
            </a:pPr>
            <a:r>
              <a:rPr spc="15" dirty="0"/>
              <a:t>5/26/2020</a:t>
            </a:r>
          </a:p>
        </p:txBody>
      </p:sp>
      <p:pic>
        <p:nvPicPr>
          <p:cNvPr id="8" name="Picture 7" descr="Transparency"/>
          <p:cNvPicPr/>
          <p:nvPr/>
        </p:nvPicPr>
        <p:blipFill>
          <a:blip r:embed="rId2" cstate="print"/>
          <a:srcRect/>
          <a:stretch>
            <a:fillRect/>
          </a:stretch>
        </p:blipFill>
        <p:spPr bwMode="auto">
          <a:xfrm>
            <a:off x="4038600" y="1714500"/>
            <a:ext cx="9753600" cy="6324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258300"/>
            <a:ext cx="10982325" cy="1028700"/>
          </a:xfrm>
          <a:custGeom>
            <a:avLst/>
            <a:gdLst/>
            <a:ahLst/>
            <a:cxnLst/>
            <a:rect l="l" t="t" r="r" b="b"/>
            <a:pathLst>
              <a:path w="10982325" h="1028700">
                <a:moveTo>
                  <a:pt x="10982325" y="1028697"/>
                </a:moveTo>
                <a:lnTo>
                  <a:pt x="10982325" y="0"/>
                </a:lnTo>
                <a:lnTo>
                  <a:pt x="0" y="0"/>
                </a:lnTo>
                <a:lnTo>
                  <a:pt x="0" y="1028697"/>
                </a:lnTo>
                <a:lnTo>
                  <a:pt x="10982325" y="1028697"/>
                </a:lnTo>
                <a:close/>
              </a:path>
            </a:pathLst>
          </a:custGeom>
          <a:solidFill>
            <a:srgbClr val="FFDE58"/>
          </a:solidFill>
        </p:spPr>
        <p:txBody>
          <a:bodyPr wrap="square" lIns="0" tIns="0" rIns="0" bIns="0" rtlCol="0"/>
          <a:lstStyle/>
          <a:p>
            <a:endParaRPr/>
          </a:p>
        </p:txBody>
      </p:sp>
      <p:sp>
        <p:nvSpPr>
          <p:cNvPr id="3" name="object 3"/>
          <p:cNvSpPr/>
          <p:nvPr/>
        </p:nvSpPr>
        <p:spPr>
          <a:xfrm>
            <a:off x="17540287" y="2428875"/>
            <a:ext cx="0" cy="6419850"/>
          </a:xfrm>
          <a:custGeom>
            <a:avLst/>
            <a:gdLst/>
            <a:ahLst/>
            <a:cxnLst/>
            <a:rect l="l" t="t" r="r" b="b"/>
            <a:pathLst>
              <a:path h="6419850">
                <a:moveTo>
                  <a:pt x="0" y="0"/>
                </a:moveTo>
                <a:lnTo>
                  <a:pt x="0" y="6419850"/>
                </a:lnTo>
              </a:path>
            </a:pathLst>
          </a:custGeom>
          <a:ln w="47625">
            <a:solidFill>
              <a:srgbClr val="5F8368"/>
            </a:solidFill>
          </a:ln>
        </p:spPr>
        <p:txBody>
          <a:bodyPr wrap="square" lIns="0" tIns="0" rIns="0" bIns="0" rtlCol="0"/>
          <a:lstStyle/>
          <a:p>
            <a:endParaRPr/>
          </a:p>
        </p:txBody>
      </p:sp>
      <p:sp>
        <p:nvSpPr>
          <p:cNvPr id="4" name="object 4"/>
          <p:cNvSpPr txBox="1">
            <a:spLocks noGrp="1"/>
          </p:cNvSpPr>
          <p:nvPr>
            <p:ph type="title"/>
          </p:nvPr>
        </p:nvSpPr>
        <p:spPr>
          <a:xfrm>
            <a:off x="2819400" y="419100"/>
            <a:ext cx="12801600" cy="2598147"/>
          </a:xfrm>
          <a:prstGeom prst="rect">
            <a:avLst/>
          </a:prstGeom>
        </p:spPr>
        <p:txBody>
          <a:bodyPr vert="horz" wrap="square" lIns="0" tIns="12700" rIns="0" bIns="0" rtlCol="0">
            <a:spAutoFit/>
          </a:bodyPr>
          <a:lstStyle/>
          <a:p>
            <a:r>
              <a:rPr lang="en-US" dirty="0" smtClean="0">
                <a:solidFill>
                  <a:srgbClr val="FF0000"/>
                </a:solidFill>
              </a:rPr>
              <a:t>Why do we need to group objects?</a:t>
            </a:r>
            <a:r>
              <a:rPr lang="en-US" dirty="0" smtClean="0"/>
              <a:t/>
            </a:r>
            <a:br>
              <a:rPr lang="en-US" dirty="0" smtClean="0"/>
            </a:br>
            <a:r>
              <a:rPr lang="en-US" dirty="0" smtClean="0"/>
              <a:t>We need to group objects for a number of reasons:</a:t>
            </a:r>
            <a:br>
              <a:rPr lang="en-US" dirty="0" smtClean="0"/>
            </a:br>
            <a:r>
              <a:rPr lang="en-US" dirty="0" smtClean="0">
                <a:solidFill>
                  <a:srgbClr val="FF0000"/>
                </a:solidFill>
              </a:rPr>
              <a:t>Convenience to store</a:t>
            </a:r>
            <a:r>
              <a:rPr lang="en-US" dirty="0" smtClean="0"/>
              <a:t/>
            </a:r>
            <a:br>
              <a:rPr lang="en-US" dirty="0" smtClean="0"/>
            </a:br>
            <a:r>
              <a:rPr lang="en-US" dirty="0" smtClean="0"/>
              <a:t> </a:t>
            </a:r>
            <a:r>
              <a:rPr lang="en-US" dirty="0" smtClean="0">
                <a:solidFill>
                  <a:srgbClr val="FF0000"/>
                </a:solidFill>
              </a:rPr>
              <a:t>Convenience to study</a:t>
            </a:r>
            <a:r>
              <a:rPr lang="en-US" dirty="0" smtClean="0"/>
              <a:t> </a:t>
            </a:r>
            <a:endParaRPr lang="en-US" dirty="0"/>
          </a:p>
        </p:txBody>
      </p:sp>
      <p:sp>
        <p:nvSpPr>
          <p:cNvPr id="5" name="object 5"/>
          <p:cNvSpPr txBox="1">
            <a:spLocks noGrp="1"/>
          </p:cNvSpPr>
          <p:nvPr>
            <p:ph type="dt" sz="half" idx="6"/>
          </p:nvPr>
        </p:nvSpPr>
        <p:spPr>
          <a:prstGeom prst="rect">
            <a:avLst/>
          </a:prstGeom>
        </p:spPr>
        <p:txBody>
          <a:bodyPr vert="horz" wrap="square" lIns="0" tIns="6985" rIns="0" bIns="0" rtlCol="0">
            <a:spAutoFit/>
          </a:bodyPr>
          <a:lstStyle/>
          <a:p>
            <a:pPr marL="12700">
              <a:lnSpc>
                <a:spcPct val="100000"/>
              </a:lnSpc>
              <a:spcBef>
                <a:spcPts val="55"/>
              </a:spcBef>
            </a:pPr>
            <a:r>
              <a:rPr spc="15" dirty="0"/>
              <a:t>TOPIC/COURSE</a:t>
            </a:r>
            <a:r>
              <a:rPr spc="-100" dirty="0"/>
              <a:t> </a:t>
            </a:r>
            <a:r>
              <a:rPr dirty="0"/>
              <a:t>CODE-NAME/FACULTY/DEPT/COLLEGE</a:t>
            </a:r>
          </a:p>
        </p:txBody>
      </p:sp>
      <p:sp>
        <p:nvSpPr>
          <p:cNvPr id="6" name="object 6"/>
          <p:cNvSpPr txBox="1">
            <a:spLocks noGrp="1"/>
          </p:cNvSpPr>
          <p:nvPr>
            <p:ph type="sldNum" sz="quarter" idx="7"/>
          </p:nvPr>
        </p:nvSpPr>
        <p:spPr>
          <a:prstGeom prst="rect">
            <a:avLst/>
          </a:prstGeom>
        </p:spPr>
        <p:txBody>
          <a:bodyPr vert="horz" wrap="square" lIns="0" tIns="6985" rIns="0" bIns="0" rtlCol="0">
            <a:spAutoFit/>
          </a:bodyPr>
          <a:lstStyle/>
          <a:p>
            <a:pPr marL="25400">
              <a:lnSpc>
                <a:spcPct val="100000"/>
              </a:lnSpc>
              <a:spcBef>
                <a:spcPts val="55"/>
              </a:spcBef>
            </a:pPr>
            <a:fld id="{81D60167-4931-47E6-BA6A-407CBD079E47}" type="slidenum">
              <a:rPr spc="15" dirty="0"/>
              <a:pPr marL="25400">
                <a:lnSpc>
                  <a:spcPct val="100000"/>
                </a:lnSpc>
                <a:spcBef>
                  <a:spcPts val="55"/>
                </a:spcBef>
              </a:pPr>
              <a:t>9</a:t>
            </a:fld>
            <a:r>
              <a:rPr spc="15" dirty="0"/>
              <a:t>/10</a:t>
            </a:r>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450"/>
              </a:lnSpc>
            </a:pPr>
            <a:r>
              <a:rPr spc="15" dirty="0"/>
              <a:t>5/26/2020</a:t>
            </a:r>
          </a:p>
        </p:txBody>
      </p:sp>
      <p:pic>
        <p:nvPicPr>
          <p:cNvPr id="8" name="Picture 7" descr="Group objects"/>
          <p:cNvPicPr/>
          <p:nvPr/>
        </p:nvPicPr>
        <p:blipFill>
          <a:blip r:embed="rId2" cstate="print"/>
          <a:srcRect/>
          <a:stretch>
            <a:fillRect/>
          </a:stretch>
        </p:blipFill>
        <p:spPr bwMode="auto">
          <a:xfrm>
            <a:off x="9372600" y="3162300"/>
            <a:ext cx="6781800" cy="5867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TotalTime>
  <Words>71</Words>
  <Application>Microsoft Office PowerPoint</Application>
  <PresentationFormat>Custom</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Sorting Materials into Groups</vt:lpstr>
      <vt:lpstr>Appearance Materials can be classified on the basis of how they look or appear to be. Some materials have lustre, which is a very gentle sheen or soft glow to them while others are plain and dull looking. Materials that have such lustre can usually be classified as Metals. Examples include gold, copper, aluminium, iron etc. Usually, a metal loses its lustre after some time due to the action of moisture and air on it. Therefore only freshly-cut metals appear to have lustre on them. </vt:lpstr>
      <vt:lpstr>2. Hardness Materials can also be classified on the basis of hardness. Materials that can be easily compressed or scratched are called Soft. Materials that cannot be scratched and are difficult to compress are termed as Hard.</vt:lpstr>
      <vt:lpstr>3. Soluble or Insoluble Materials that can be dissolved in water upon stirring are said to be soluble materials. For Example, Sugar and Salt can be dissolved in water. Materials that cannot be dissolved in water no matter how much we stir them are said to be insoluble materials. For Example, Stones and Clothes cannot be dissolved in water. Not just solid materials, even liquids have the property of being soluble or insoluble. For Example, Lemon juice can easily dissolve in water while oil does not dissolve and deposits as a thin layer on the uppermost layer of water.</vt:lpstr>
      <vt:lpstr>QUESTIONS RELATED TO ABOVE SLIDES</vt:lpstr>
      <vt:lpstr>4. Objects may float or sink in water There are some insoluble objects or materials which sink to the bottom of the surface when dissolved in water while some other float on the surface of the water. For Example, leaves and corks float in water while rocks and coins sink in water.</vt:lpstr>
      <vt:lpstr>5. Transparency Objects or materials which can be seen through are said to be transparent objects. For Example, Glass, clear water and some plastics can be seen through and are hence transparent materials. Objects and materials through which things can be seen but only partially are called Translucent objects. Butter paper and frosted glass are some examples of translucent objects. Objects which cannot be seen through are known as opaque objects. For Example, Metals, wood and cardboard are some examples of opaque materials as you cannot see through them.  </vt:lpstr>
      <vt:lpstr>CONTENT SLIDE</vt:lpstr>
      <vt:lpstr>Why do we need to group objects? We need to group objects for a number of reasons: Convenience to store  Convenience to study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Sorting Materials into Groups</dc:title>
  <cp:lastModifiedBy>HOD CSE</cp:lastModifiedBy>
  <cp:revision>3</cp:revision>
  <dcterms:created xsi:type="dcterms:W3CDTF">2020-07-14T05:32:56Z</dcterms:created>
  <dcterms:modified xsi:type="dcterms:W3CDTF">2020-08-04T11:45:38Z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2020-07-14T00:00:00Z</vt:filetime>
  </property>
  <property fmtid="{D5CDD505-2E9C-101B-9397-08002B2CF9AE}" pid="3" name="LastSaved">
    <vt:filetime>2020-07-14T00:00:00Z</vt:filetime>
  </property>
</Properties>
</file>